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3"/>
  </p:notesMasterIdLst>
  <p:sldIdLst>
    <p:sldId id="256" r:id="rId2"/>
  </p:sldIdLst>
  <p:sldSz cx="9144000" cy="6858000" type="screen4x3"/>
  <p:notesSz cx="6950075" cy="9167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40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11699" cy="457844"/>
          </a:xfrm>
          <a:prstGeom prst="rect">
            <a:avLst/>
          </a:prstGeom>
        </p:spPr>
        <p:txBody>
          <a:bodyPr vert="horz" lIns="91122" tIns="45561" rIns="91122" bIns="4556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70" y="1"/>
            <a:ext cx="3011699" cy="457844"/>
          </a:xfrm>
          <a:prstGeom prst="rect">
            <a:avLst/>
          </a:prstGeom>
        </p:spPr>
        <p:txBody>
          <a:bodyPr vert="horz" lIns="91122" tIns="45561" rIns="91122" bIns="45561" rtlCol="0"/>
          <a:lstStyle>
            <a:lvl1pPr algn="r">
              <a:defRPr sz="1200"/>
            </a:lvl1pPr>
          </a:lstStyle>
          <a:p>
            <a:fld id="{38C86487-F731-4A5A-B32D-A4BD51D89D9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88975"/>
            <a:ext cx="4578350" cy="3435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22" tIns="45561" rIns="91122" bIns="4556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54988"/>
            <a:ext cx="5560060" cy="4125281"/>
          </a:xfrm>
          <a:prstGeom prst="rect">
            <a:avLst/>
          </a:prstGeom>
        </p:spPr>
        <p:txBody>
          <a:bodyPr vert="horz" lIns="91122" tIns="45561" rIns="91122" bIns="4556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08410"/>
            <a:ext cx="3011699" cy="457844"/>
          </a:xfrm>
          <a:prstGeom prst="rect">
            <a:avLst/>
          </a:prstGeom>
        </p:spPr>
        <p:txBody>
          <a:bodyPr vert="horz" lIns="91122" tIns="45561" rIns="91122" bIns="4556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70" y="8708410"/>
            <a:ext cx="3011699" cy="457844"/>
          </a:xfrm>
          <a:prstGeom prst="rect">
            <a:avLst/>
          </a:prstGeom>
        </p:spPr>
        <p:txBody>
          <a:bodyPr vert="horz" lIns="91122" tIns="45561" rIns="91122" bIns="45561" rtlCol="0" anchor="b"/>
          <a:lstStyle>
            <a:lvl1pPr algn="r">
              <a:defRPr sz="1200"/>
            </a:lvl1pPr>
          </a:lstStyle>
          <a:p>
            <a:fld id="{EAC7FB21-65F8-4942-AAF5-C3DC766C6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32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C3BC-FBC0-47E4-A1B9-9D529D67A42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F93C-A202-455B-A915-CEDE3D7E6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12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C3BC-FBC0-47E4-A1B9-9D529D67A42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F93C-A202-455B-A915-CEDE3D7E6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67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2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C3BC-FBC0-47E4-A1B9-9D529D67A42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F93C-A202-455B-A915-CEDE3D7E6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39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C3BC-FBC0-47E4-A1B9-9D529D67A42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F93C-A202-455B-A915-CEDE3D7E6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450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C3BC-FBC0-47E4-A1B9-9D529D67A42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F93C-A202-455B-A915-CEDE3D7E6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40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C3BC-FBC0-47E4-A1B9-9D529D67A42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F93C-A202-455B-A915-CEDE3D7E6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543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C3BC-FBC0-47E4-A1B9-9D529D67A42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F93C-A202-455B-A915-CEDE3D7E6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39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C3BC-FBC0-47E4-A1B9-9D529D67A42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F93C-A202-455B-A915-CEDE3D7E6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40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C3BC-FBC0-47E4-A1B9-9D529D67A42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F93C-A202-455B-A915-CEDE3D7E6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609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C3BC-FBC0-47E4-A1B9-9D529D67A42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F93C-A202-455B-A915-CEDE3D7E6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364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C3BC-FBC0-47E4-A1B9-9D529D67A42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F93C-A202-455B-A915-CEDE3D7E6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31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7C3BC-FBC0-47E4-A1B9-9D529D67A42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AF93C-A202-455B-A915-CEDE3D7E6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77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2052" y="437274"/>
            <a:ext cx="43261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WORKSHEET | 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PEERS, SUBORDINATES, SUPERVISOR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637894"/>
              </p:ext>
            </p:extLst>
          </p:nvPr>
        </p:nvGraphicFramePr>
        <p:xfrm>
          <a:off x="413654" y="990600"/>
          <a:ext cx="8478874" cy="4284299"/>
        </p:xfrm>
        <a:graphic>
          <a:graphicData uri="http://schemas.openxmlformats.org/drawingml/2006/table">
            <a:tbl>
              <a:tblPr firstRow="1" bandRow="1">
                <a:solidFill>
                  <a:schemeClr val="bg1"/>
                </a:solidFill>
                <a:tableStyleId>{8799B23B-EC83-4686-B30A-512413B5E67A}</a:tableStyleId>
              </a:tblPr>
              <a:tblGrid>
                <a:gridCol w="2001875"/>
                <a:gridCol w="665125"/>
                <a:gridCol w="706475"/>
                <a:gridCol w="685800"/>
                <a:gridCol w="762000"/>
                <a:gridCol w="762000"/>
                <a:gridCol w="762000"/>
                <a:gridCol w="762000"/>
                <a:gridCol w="685800"/>
                <a:gridCol w="685799"/>
              </a:tblGrid>
              <a:tr h="26855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YOUR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360 TEAM’S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METRICS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73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FFC000"/>
                    </a:solidFill>
                  </a:tcPr>
                </a:tc>
              </a:tr>
              <a:tr h="217355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Arial Narrow" panose="020B0606020202030204" pitchFamily="34" charset="0"/>
                        </a:rPr>
                        <a:t>PEERS (5) In Years </a:t>
                      </a:r>
                    </a:p>
                  </a:txBody>
                  <a:tcPr marL="121920" marR="12192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PEER A</a:t>
                      </a:r>
                      <a:endParaRPr lang="en-US" sz="11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PEER B</a:t>
                      </a:r>
                      <a:endParaRPr lang="en-US" sz="11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PEER C</a:t>
                      </a:r>
                      <a:endParaRPr lang="en-US" sz="11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PEER D</a:t>
                      </a:r>
                      <a:endParaRPr lang="en-US" sz="1100" b="1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PEER E</a:t>
                      </a:r>
                      <a:endParaRPr lang="en-US" sz="11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LOW</a:t>
                      </a:r>
                      <a:endParaRPr lang="en-US" sz="11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HIGH</a:t>
                      </a:r>
                      <a:endParaRPr lang="en-US" sz="11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AVE.</a:t>
                      </a:r>
                      <a:endParaRPr lang="en-US" sz="11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YOU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1920" marR="121920" marT="34290" marB="3429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17355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1.</a:t>
                      </a:r>
                      <a:r>
                        <a:rPr lang="en-US" sz="900" baseline="0" dirty="0" smtClean="0"/>
                        <a:t> Career Tenure</a:t>
                      </a:r>
                      <a:endParaRPr lang="en-US" sz="9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217355"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/>
                        <a:t>2. Company Tenure</a:t>
                      </a:r>
                      <a:endParaRPr lang="en-US" sz="9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</a:tr>
              <a:tr h="217355"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/>
                        <a:t>3. Position Tenure</a:t>
                      </a:r>
                      <a:endParaRPr lang="en-US" sz="9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217355"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/>
                        <a:t>4. Industry</a:t>
                      </a:r>
                      <a:r>
                        <a:rPr lang="en-US" sz="900" baseline="0" dirty="0" smtClean="0"/>
                        <a:t> Tenure</a:t>
                      </a:r>
                      <a:endParaRPr lang="en-US" sz="9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</a:tr>
              <a:tr h="2173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21920" marR="12192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rgbClr val="FFC000"/>
                    </a:solidFill>
                  </a:tcPr>
                </a:tc>
              </a:tr>
              <a:tr h="217355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latin typeface="Arial Narrow" panose="020B0606020202030204" pitchFamily="34" charset="0"/>
                        </a:rPr>
                        <a:t>SUBORDINATES (5)</a:t>
                      </a:r>
                      <a:r>
                        <a:rPr lang="en-US" sz="1100" b="1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100" b="1" dirty="0" smtClean="0">
                          <a:latin typeface="Arial Narrow" panose="020B0606020202030204" pitchFamily="34" charset="0"/>
                        </a:rPr>
                        <a:t>In Years</a:t>
                      </a:r>
                    </a:p>
                  </a:txBody>
                  <a:tcPr marL="121920" marR="12192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+mn-lt"/>
                        </a:rPr>
                        <a:t>SUB</a:t>
                      </a:r>
                      <a:r>
                        <a:rPr lang="en-US" sz="1100" b="1" baseline="0" dirty="0" smtClean="0">
                          <a:latin typeface="+mn-lt"/>
                        </a:rPr>
                        <a:t> A</a:t>
                      </a:r>
                      <a:endParaRPr lang="en-US" sz="1100" b="1" dirty="0">
                        <a:latin typeface="+mn-lt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+mn-lt"/>
                        </a:rPr>
                        <a:t>SUB</a:t>
                      </a:r>
                      <a:r>
                        <a:rPr lang="en-US" sz="1100" b="1" baseline="0" dirty="0" smtClean="0">
                          <a:latin typeface="+mn-lt"/>
                        </a:rPr>
                        <a:t> B</a:t>
                      </a:r>
                      <a:endParaRPr lang="en-US" sz="1100" b="1" dirty="0">
                        <a:latin typeface="+mn-lt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+mn-lt"/>
                        </a:rPr>
                        <a:t>SUB C</a:t>
                      </a:r>
                      <a:endParaRPr lang="en-US" sz="1100" b="1" dirty="0">
                        <a:latin typeface="+mn-lt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+mn-lt"/>
                        </a:rPr>
                        <a:t>SUB D</a:t>
                      </a: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+mn-lt"/>
                        </a:rPr>
                        <a:t>SUB E</a:t>
                      </a:r>
                      <a:endParaRPr lang="en-US" sz="1100" b="1" dirty="0">
                        <a:latin typeface="+mn-lt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+mn-lt"/>
                        </a:rPr>
                        <a:t>LOW</a:t>
                      </a:r>
                      <a:endParaRPr lang="en-US" sz="1100" b="1" dirty="0">
                        <a:latin typeface="+mn-lt"/>
                      </a:endParaRPr>
                    </a:p>
                  </a:txBody>
                  <a:tcPr marL="121920" marR="121920" marT="34290" marB="3429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+mn-lt"/>
                        </a:rPr>
                        <a:t>HIGH</a:t>
                      </a:r>
                      <a:endParaRPr lang="en-US" sz="1100" b="1" dirty="0">
                        <a:latin typeface="+mn-lt"/>
                      </a:endParaRPr>
                    </a:p>
                  </a:txBody>
                  <a:tcPr marL="121920" marR="121920" marT="34290" marB="3429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+mn-lt"/>
                        </a:rPr>
                        <a:t>AVE.</a:t>
                      </a:r>
                      <a:endParaRPr lang="en-US" sz="1100" b="1" dirty="0">
                        <a:latin typeface="+mn-lt"/>
                      </a:endParaRPr>
                    </a:p>
                  </a:txBody>
                  <a:tcPr marL="121920" marR="121920" marT="34290" marB="3429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+mn-lt"/>
                      </a:endParaRPr>
                    </a:p>
                  </a:txBody>
                  <a:tcPr marL="121920" marR="121920" marT="34290" marB="34290">
                    <a:solidFill>
                      <a:schemeClr val="bg2"/>
                    </a:solidFill>
                  </a:tcPr>
                </a:tc>
              </a:tr>
              <a:tr h="217355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1.</a:t>
                      </a:r>
                      <a:r>
                        <a:rPr lang="en-US" sz="900" baseline="0" dirty="0" smtClean="0"/>
                        <a:t> Career Tenure</a:t>
                      </a:r>
                      <a:endParaRPr lang="en-US" sz="9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</a:tr>
              <a:tr h="217355"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/>
                        <a:t>2. Company Tenure</a:t>
                      </a:r>
                      <a:endParaRPr lang="en-US" sz="9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7355"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/>
                        <a:t>3. Position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Tenure</a:t>
                      </a:r>
                      <a:endParaRPr lang="en-US" sz="9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</a:tr>
              <a:tr h="217355"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/>
                        <a:t>4. Industry</a:t>
                      </a:r>
                      <a:r>
                        <a:rPr lang="en-US" sz="900" baseline="0" dirty="0" smtClean="0"/>
                        <a:t> Tenure</a:t>
                      </a:r>
                      <a:endParaRPr lang="en-US" sz="9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7355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SUPERVISOR (1) In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Years</a:t>
                      </a:r>
                      <a:endParaRPr lang="en-US" sz="11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YEARS</a:t>
                      </a:r>
                      <a:endParaRPr lang="en-US" sz="11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1920" marR="121920" marT="34290" marB="34290"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rgbClr val="FFC000">
                        <a:alpha val="20000"/>
                      </a:srgbClr>
                    </a:solidFill>
                  </a:tcPr>
                </a:tc>
              </a:tr>
              <a:tr h="217355"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/>
                        <a:t>1. Career Tenure</a:t>
                      </a:r>
                      <a:endParaRPr lang="en-US" sz="9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73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2.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Company Tenure</a:t>
                      </a:r>
                      <a:endParaRPr lang="en-US" sz="900" dirty="0" smtClean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</a:tr>
              <a:tr h="217355"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/>
                        <a:t>3. Position</a:t>
                      </a:r>
                      <a:r>
                        <a:rPr lang="en-US" sz="900" baseline="0" dirty="0" smtClean="0"/>
                        <a:t> Tenure</a:t>
                      </a:r>
                      <a:endParaRPr lang="en-US" sz="9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73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4.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Industry </a:t>
                      </a:r>
                      <a:r>
                        <a:rPr lang="en-US" sz="900" dirty="0" smtClean="0"/>
                        <a:t>Tenure</a:t>
                      </a:r>
                      <a:endParaRPr lang="en-US" sz="900" dirty="0" smtClean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 Narrow" panose="020B0606020202030204" pitchFamily="34" charset="0"/>
                      </a:endParaRPr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105400" y="329552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The composition of peers and subordinates offers invaluable data about the people with whom you worked and the subordinates you managed.  Quantifying it yields unique data for </a:t>
            </a:r>
            <a:r>
              <a:rPr lang="en-US" sz="1000" dirty="0" smtClean="0"/>
              <a:t>(1) a </a:t>
            </a:r>
            <a:r>
              <a:rPr lang="en-US" sz="1000" dirty="0" smtClean="0"/>
              <a:t>resume and </a:t>
            </a:r>
            <a:r>
              <a:rPr lang="en-US" sz="1000" dirty="0" smtClean="0"/>
              <a:t>(2) </a:t>
            </a:r>
            <a:r>
              <a:rPr lang="en-US" sz="1000" dirty="0" smtClean="0"/>
              <a:t>advocating oneself during  phone and in-person interviews.</a:t>
            </a:r>
            <a:endParaRPr lang="en-US" sz="1000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7553" y="6120302"/>
            <a:ext cx="1105447" cy="594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925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</TotalTime>
  <Words>152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Manager>Marianne CA</Manager>
  <Company>ABC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</dc:creator>
  <cp:lastModifiedBy>Eric</cp:lastModifiedBy>
  <cp:revision>176</cp:revision>
  <cp:lastPrinted>2019-04-12T13:38:45Z</cp:lastPrinted>
  <dcterms:created xsi:type="dcterms:W3CDTF">2016-01-05T22:06:56Z</dcterms:created>
  <dcterms:modified xsi:type="dcterms:W3CDTF">2022-05-26T18:04:50Z</dcterms:modified>
</cp:coreProperties>
</file>